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70" r:id="rId11"/>
    <p:sldId id="271" r:id="rId12"/>
    <p:sldId id="272" r:id="rId13"/>
    <p:sldId id="265" r:id="rId14"/>
    <p:sldId id="267" r:id="rId15"/>
    <p:sldId id="273" r:id="rId16"/>
    <p:sldId id="274" r:id="rId17"/>
    <p:sldId id="275" r:id="rId18"/>
    <p:sldId id="276" r:id="rId19"/>
    <p:sldId id="277" r:id="rId20"/>
    <p:sldId id="279" r:id="rId21"/>
    <p:sldId id="281" r:id="rId22"/>
    <p:sldId id="278" r:id="rId23"/>
    <p:sldId id="280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44CEC-9EB1-46B5-9509-1C36A6CD2C95}" type="datetimeFigureOut">
              <a:rPr lang="it-IT" smtClean="0"/>
              <a:t>17/02/2019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4F857-14AD-492F-ABA2-F012E9EAA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70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17/02/2019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177F7-9097-4128-9596-8A839CB3C0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sz="32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1027" name="Picture 3" descr="C:\Users\Santi Pietro e Paolo\Desktop\http___o.aolcdn.com_hss_storage_midas_9dc1a11d884521d95aae5a3c1d9ac0fc_205750914_negative-business-chart-with-a-businessman-picture-id590041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353" y="2832097"/>
            <a:ext cx="4946977" cy="2168539"/>
          </a:xfrm>
          <a:prstGeom prst="rect">
            <a:avLst/>
          </a:prstGeom>
          <a:noFill/>
        </p:spPr>
      </p:pic>
      <p:pic>
        <p:nvPicPr>
          <p:cNvPr id="102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3" descr="C:\Users\pidocchietto\Desktop\IlPidocchietto_LogoShow_1920x1080 - Cop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59" y="5622110"/>
            <a:ext cx="1733764" cy="9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4" name="Picture 2" descr="C:\Users\Utente\Desktop\bank-building-icon(4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4349" y="1870075"/>
            <a:ext cx="4858789" cy="3886200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4" name="Picture 2" descr="C:\Users\Utente\Desktop\federal-reserve-bank-of-cleveland-1200xx4288-2412-0-2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3714" y="1527175"/>
            <a:ext cx="8140059" cy="4572000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4" name="Picture 3" descr="C:\Users\Utente\Desktop\b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594100"/>
            <a:ext cx="8504238" cy="4438149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sz="2800" dirty="0" smtClean="0"/>
              <a:t>Le banche centrali governano il sistema monetario.</a:t>
            </a:r>
            <a:endParaRPr lang="it-IT" dirty="0"/>
          </a:p>
        </p:txBody>
      </p:sp>
      <p:pic>
        <p:nvPicPr>
          <p:cNvPr id="4" name="Picture 2" descr="C:\Users\Utente\Desktop\la-banca-e-soldi-russi-48188971.jpg"/>
          <p:cNvPicPr>
            <a:picLocks noChangeAspect="1" noChangeArrowheads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 bwMode="auto">
          <a:xfrm>
            <a:off x="1785917" y="2340031"/>
            <a:ext cx="5572165" cy="3660737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Le banche centrali sono apparati statali?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Picture 3" descr="C:\Users\Utente\Desktop\o.325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1"/>
            <a:ext cx="5143536" cy="3286148"/>
          </a:xfrm>
          <a:prstGeom prst="rect">
            <a:avLst/>
          </a:prstGeom>
          <a:noFill/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7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000" dirty="0" smtClean="0"/>
              <a:t>	</a:t>
            </a:r>
            <a:r>
              <a:rPr lang="it-IT" sz="2800" dirty="0" err="1" smtClean="0"/>
              <a:t>Federal</a:t>
            </a:r>
            <a:r>
              <a:rPr lang="it-IT" sz="2800" dirty="0" smtClean="0"/>
              <a:t> </a:t>
            </a:r>
            <a:r>
              <a:rPr lang="it-IT" sz="2800" dirty="0" err="1" smtClean="0"/>
              <a:t>Reserve</a:t>
            </a:r>
            <a:r>
              <a:rPr lang="it-IT" sz="2800" dirty="0" smtClean="0"/>
              <a:t> è privata sia nella forma sia nella sostanza. Essa è controllata da un ristretto numero di banche.</a:t>
            </a: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	</a:t>
            </a:r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r>
              <a:rPr lang="it-IT" sz="2000" dirty="0" smtClean="0"/>
              <a:t>	</a:t>
            </a:r>
            <a:r>
              <a:rPr lang="it-IT" sz="2800" b="1" dirty="0" smtClean="0"/>
              <a:t>Nota curiosa: la sede operativa è a Washington DC, quella legale è a Porto Rico.</a:t>
            </a: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4" name="Picture 2" descr="C:\Users\Salvatore\Desktop\porto-ric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19608"/>
            <a:ext cx="8715436" cy="48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/>
              <a:t>Gli azionisti rilevanti della </a:t>
            </a:r>
            <a:r>
              <a:rPr lang="it-IT" sz="2400" dirty="0" err="1" smtClean="0"/>
              <a:t>Federal</a:t>
            </a:r>
            <a:r>
              <a:rPr lang="it-IT" sz="2400" dirty="0" smtClean="0"/>
              <a:t> </a:t>
            </a:r>
            <a:r>
              <a:rPr lang="it-IT" sz="2400" dirty="0" err="1" smtClean="0"/>
              <a:t>Reserve</a:t>
            </a:r>
            <a:r>
              <a:rPr lang="it-IT" sz="2400" dirty="0" smtClean="0"/>
              <a:t> sono: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sz="2400" dirty="0" smtClean="0"/>
              <a:t>Banca </a:t>
            </a:r>
            <a:r>
              <a:rPr lang="it-IT" sz="2400" dirty="0" err="1" smtClean="0"/>
              <a:t>Kuhn</a:t>
            </a:r>
            <a:r>
              <a:rPr lang="it-IT" sz="2400" dirty="0" smtClean="0"/>
              <a:t> </a:t>
            </a:r>
            <a:r>
              <a:rPr lang="it-IT" sz="2400" dirty="0" err="1" smtClean="0"/>
              <a:t>Loeb</a:t>
            </a:r>
            <a:r>
              <a:rPr lang="it-IT" sz="2400" dirty="0" smtClean="0"/>
              <a:t> di New York</a:t>
            </a:r>
          </a:p>
          <a:p>
            <a:r>
              <a:rPr lang="it-IT" sz="2400" dirty="0" smtClean="0"/>
              <a:t>Banca Rothschild di Berlino</a:t>
            </a:r>
          </a:p>
          <a:p>
            <a:r>
              <a:rPr lang="it-IT" sz="2400" dirty="0" smtClean="0"/>
              <a:t>Banca </a:t>
            </a:r>
            <a:r>
              <a:rPr lang="it-IT" sz="2400" dirty="0" err="1" smtClean="0"/>
              <a:t>Warburg</a:t>
            </a:r>
            <a:r>
              <a:rPr lang="it-IT" sz="2400" dirty="0" smtClean="0"/>
              <a:t> di Amburgo</a:t>
            </a:r>
          </a:p>
          <a:p>
            <a:r>
              <a:rPr lang="it-IT" sz="2400" dirty="0" err="1" smtClean="0"/>
              <a:t>Lazard</a:t>
            </a:r>
            <a:r>
              <a:rPr lang="it-IT" sz="2400" dirty="0" smtClean="0"/>
              <a:t> </a:t>
            </a:r>
            <a:r>
              <a:rPr lang="it-IT" sz="2400" dirty="0" err="1" smtClean="0"/>
              <a:t>Brothers</a:t>
            </a:r>
            <a:r>
              <a:rPr lang="it-IT" sz="2400" dirty="0" smtClean="0"/>
              <a:t> di Parigi</a:t>
            </a:r>
          </a:p>
          <a:p>
            <a:r>
              <a:rPr lang="it-IT" sz="2400" dirty="0" smtClean="0"/>
              <a:t>Banca Rothschild di Londra</a:t>
            </a:r>
          </a:p>
          <a:p>
            <a:r>
              <a:rPr lang="it-IT" sz="2400" dirty="0" smtClean="0"/>
              <a:t>Banca </a:t>
            </a:r>
            <a:r>
              <a:rPr lang="it-IT" sz="2400" dirty="0" err="1" smtClean="0"/>
              <a:t>Warburg</a:t>
            </a:r>
            <a:r>
              <a:rPr lang="it-IT" sz="2400" dirty="0" smtClean="0"/>
              <a:t> di Amsterdam</a:t>
            </a:r>
          </a:p>
          <a:p>
            <a:r>
              <a:rPr lang="it-IT" sz="2400" dirty="0" smtClean="0"/>
              <a:t>Banca Israel Moses </a:t>
            </a:r>
            <a:r>
              <a:rPr lang="it-IT" sz="2400" dirty="0" err="1" smtClean="0"/>
              <a:t>Seif</a:t>
            </a:r>
            <a:endParaRPr lang="it-IT" sz="2400" dirty="0" smtClean="0"/>
          </a:p>
          <a:p>
            <a:r>
              <a:rPr lang="it-IT" sz="2400" dirty="0" err="1" smtClean="0"/>
              <a:t>Chase</a:t>
            </a:r>
            <a:r>
              <a:rPr lang="it-IT" sz="2400" dirty="0" smtClean="0"/>
              <a:t> Manhattan </a:t>
            </a:r>
            <a:r>
              <a:rPr lang="it-IT" sz="2400" dirty="0" err="1" smtClean="0"/>
              <a:t>Bank</a:t>
            </a:r>
            <a:r>
              <a:rPr lang="it-IT" sz="2400" dirty="0" smtClean="0"/>
              <a:t> di New York</a:t>
            </a:r>
          </a:p>
          <a:p>
            <a:r>
              <a:rPr lang="it-IT" sz="2400" dirty="0" smtClean="0"/>
              <a:t>Goldman Sachs di New York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3200" dirty="0" smtClean="0"/>
              <a:t>La Banca Centrale Europea è di proprietà delle banche centrali degli Stati che fanno parte dell’Unione Europea.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	</a:t>
            </a:r>
          </a:p>
          <a:p>
            <a:pPr algn="just">
              <a:buNone/>
            </a:pPr>
            <a:r>
              <a:rPr lang="it-IT" sz="2800" dirty="0" smtClean="0"/>
              <a:t>	I maggiori azionisti sono:</a:t>
            </a:r>
          </a:p>
          <a:p>
            <a:pPr lvl="1" algn="just"/>
            <a:r>
              <a:rPr lang="it-IT" sz="2400" dirty="0" smtClean="0"/>
              <a:t>Banca centrale tedesca (18%)</a:t>
            </a:r>
          </a:p>
          <a:p>
            <a:pPr lvl="1" algn="just"/>
            <a:r>
              <a:rPr lang="it-IT" sz="2400" dirty="0" smtClean="0"/>
              <a:t>Banca centrale francese (14,18%)</a:t>
            </a:r>
          </a:p>
          <a:p>
            <a:pPr lvl="1" algn="just"/>
            <a:r>
              <a:rPr lang="it-IT" sz="2400" dirty="0" smtClean="0"/>
              <a:t>Banca centrale inglese (13,67%)</a:t>
            </a:r>
          </a:p>
          <a:p>
            <a:pPr lvl="1" algn="just"/>
            <a:r>
              <a:rPr lang="it-IT" sz="2400" dirty="0" smtClean="0"/>
              <a:t>Banca centrale italiana (12,31%)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800" dirty="0" smtClean="0"/>
              <a:t>	Tuttavia le Banche Centrali Nazionali sono controllate da società </a:t>
            </a:r>
            <a:r>
              <a:rPr lang="it-IT" sz="2800" dirty="0" err="1" smtClean="0"/>
              <a:t>private…</a:t>
            </a:r>
            <a:endParaRPr lang="it-IT" sz="2800" dirty="0" smtClean="0"/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	</a:t>
            </a:r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	</a:t>
            </a:r>
            <a:r>
              <a:rPr lang="it-IT" sz="2800" dirty="0" err="1" smtClean="0"/>
              <a:t>…per</a:t>
            </a:r>
            <a:r>
              <a:rPr lang="it-IT" sz="2800" dirty="0" smtClean="0"/>
              <a:t> cui anche la BCE è indirettamente da considerare una società privata.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 paragone:</a:t>
            </a:r>
            <a:endParaRPr lang="it-IT" dirty="0"/>
          </a:p>
        </p:txBody>
      </p:sp>
      <p:pic>
        <p:nvPicPr>
          <p:cNvPr id="2050" name="Picture 2" descr="C:\Users\Santi Pietro e Paolo\Desktop\crisi-di-coppia-segn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4" y="2138736"/>
            <a:ext cx="5895994" cy="3933470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pic>
        <p:nvPicPr>
          <p:cNvPr id="4" name="Picture 2" descr="C:\Users\Salvatore\Desktop\untitl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25939"/>
            <a:ext cx="6164874" cy="46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	</a:t>
            </a:r>
          </a:p>
          <a:p>
            <a:pPr>
              <a:buNone/>
            </a:pPr>
            <a:r>
              <a:rPr lang="it-IT" sz="4000" dirty="0" smtClean="0"/>
              <a:t>	85%  delle quote di partecipazione della Banca d’Italia è in mano  a 110 banche italiane!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800" dirty="0" smtClean="0"/>
              <a:t>Principali banche azioniste della BCI:</a:t>
            </a:r>
          </a:p>
          <a:p>
            <a:pPr algn="just">
              <a:buNone/>
            </a:pPr>
            <a:endParaRPr lang="it-IT" sz="2800" dirty="0" smtClean="0"/>
          </a:p>
          <a:p>
            <a:pPr algn="just"/>
            <a:r>
              <a:rPr lang="it-IT" sz="2800" dirty="0" err="1" smtClean="0"/>
              <a:t>Intesa-Sanpaolo</a:t>
            </a:r>
            <a:r>
              <a:rPr lang="it-IT" sz="2800" dirty="0" smtClean="0"/>
              <a:t> (17,01%)</a:t>
            </a:r>
          </a:p>
          <a:p>
            <a:pPr algn="just"/>
            <a:r>
              <a:rPr lang="it-IT" sz="2800" dirty="0" smtClean="0"/>
              <a:t>Unicredit (14,63%)</a:t>
            </a:r>
          </a:p>
          <a:p>
            <a:pPr algn="just"/>
            <a:r>
              <a:rPr lang="it-IT" sz="2800" dirty="0" smtClean="0"/>
              <a:t>Carisbo (6,20%)</a:t>
            </a:r>
          </a:p>
          <a:p>
            <a:pPr algn="just"/>
            <a:r>
              <a:rPr lang="it-IT" sz="2800" dirty="0" smtClean="0"/>
              <a:t>Generali (4,83%)</a:t>
            </a:r>
          </a:p>
          <a:p>
            <a:pPr algn="just"/>
            <a:r>
              <a:rPr lang="it-IT" sz="2800" dirty="0" smtClean="0"/>
              <a:t>Banca Carige (4,03%)</a:t>
            </a:r>
          </a:p>
          <a:p>
            <a:pPr algn="just"/>
            <a:r>
              <a:rPr lang="it-IT" sz="2800" dirty="0" smtClean="0"/>
              <a:t>Tutte le altre hanno quote inferiori al 3%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800" dirty="0" smtClean="0"/>
              <a:t>	Ricapitolando: </a:t>
            </a:r>
          </a:p>
          <a:p>
            <a:pPr>
              <a:buNone/>
            </a:pPr>
            <a:r>
              <a:rPr lang="it-IT" sz="2800" dirty="0" smtClean="0"/>
              <a:t>	</a:t>
            </a:r>
          </a:p>
          <a:p>
            <a:pPr algn="just">
              <a:buNone/>
            </a:pPr>
            <a:r>
              <a:rPr lang="it-IT" sz="2800" dirty="0" smtClean="0"/>
              <a:t>	</a:t>
            </a:r>
            <a:r>
              <a:rPr lang="it-IT" sz="3200" dirty="0" smtClean="0"/>
              <a:t>le istituzioni che in Europa e negli Stati Uniti sono preposte all’emissione di denaro </a:t>
            </a:r>
            <a:r>
              <a:rPr lang="it-IT" sz="3200" b="1" dirty="0" smtClean="0"/>
              <a:t>non sono statali</a:t>
            </a:r>
            <a:r>
              <a:rPr lang="it-IT" sz="3200" dirty="0" smtClean="0"/>
              <a:t>, come sarebbe logico pensare, ma più o meno direttamente controllate da privati.</a:t>
            </a: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Che fare?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800" dirty="0" smtClean="0"/>
              <a:t>	</a:t>
            </a:r>
            <a:r>
              <a:rPr lang="it-IT" sz="3200" dirty="0" smtClean="0"/>
              <a:t>Diffidate di quelli che vi propinano ricette sicure e certe: sono con molta probabilità dei ciarlatani o degli stupidi!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2" descr="C:\Users\SS. Pietro e Paolo\Desktop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5626292" cy="2243154"/>
          </a:xfrm>
          <a:prstGeom prst="rect">
            <a:avLst/>
          </a:prstGeom>
          <a:noFill/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 immagine:</a:t>
            </a:r>
            <a:endParaRPr lang="it-IT" dirty="0"/>
          </a:p>
        </p:txBody>
      </p:sp>
      <p:pic>
        <p:nvPicPr>
          <p:cNvPr id="3074" name="Picture 2" descr="C:\Users\Santi Pietro e Paolo\Desktop\download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531" y="2197728"/>
            <a:ext cx="6153303" cy="3445850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it-IT" sz="4800" dirty="0" smtClean="0"/>
          </a:p>
          <a:p>
            <a:pPr algn="ctr">
              <a:buNone/>
            </a:pPr>
            <a:r>
              <a:rPr lang="it-IT" sz="4800" dirty="0" smtClean="0"/>
              <a:t>Cosa ha contribuito a mettere in crisi questo rapporto?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5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globalizzazione!</a:t>
            </a:r>
            <a:endParaRPr lang="it-IT" dirty="0"/>
          </a:p>
        </p:txBody>
      </p:sp>
      <p:pic>
        <p:nvPicPr>
          <p:cNvPr id="4098" name="Picture 2" descr="C:\Users\Santi Pietro e Paolo\Desktop\globalizzazione-benefici-640x3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34" y="2386028"/>
            <a:ext cx="6096000" cy="3257550"/>
          </a:xfrm>
          <a:prstGeom prst="rect">
            <a:avLst/>
          </a:prstGeom>
          <a:noFill/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6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4000" dirty="0" smtClean="0"/>
              <a:t>In positivo:</a:t>
            </a:r>
          </a:p>
          <a:p>
            <a:pPr>
              <a:buNone/>
            </a:pPr>
            <a:endParaRPr lang="it-IT" sz="4000" dirty="0" smtClean="0"/>
          </a:p>
          <a:p>
            <a:r>
              <a:rPr lang="it-IT" sz="4000" dirty="0" smtClean="0"/>
              <a:t> ha contribuito ad accrescere lo sviluppo economico di molti Paesi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Allo stesso tempo però:</a:t>
            </a:r>
          </a:p>
          <a:p>
            <a:pPr>
              <a:buNone/>
            </a:pPr>
            <a:endParaRPr lang="it-IT" sz="4000" dirty="0" smtClean="0"/>
          </a:p>
          <a:p>
            <a:endParaRPr lang="it-IT" sz="4000" dirty="0" smtClean="0"/>
          </a:p>
          <a:p>
            <a:r>
              <a:rPr lang="it-IT" sz="4000" dirty="0" smtClean="0"/>
              <a:t> ha favorito la delocalizzazione.</a:t>
            </a:r>
            <a:endParaRPr lang="it-IT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Il caso Barbie</a:t>
            </a:r>
            <a:endParaRPr lang="it-IT" sz="2800" dirty="0"/>
          </a:p>
        </p:txBody>
      </p:sp>
      <p:pic>
        <p:nvPicPr>
          <p:cNvPr id="4" name="Picture 3" descr="C:\Users\Santi Pietro e Paolo\Desktop\42572831-1-t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3857652" cy="3857652"/>
          </a:xfrm>
          <a:prstGeom prst="rect">
            <a:avLst/>
          </a:prstGeom>
          <a:noFill/>
        </p:spPr>
      </p:pic>
      <p:pic>
        <p:nvPicPr>
          <p:cNvPr id="5" name="Picture 2" descr="C:\Users\Santi Pietro e Paolo\Desktop\81QClx00OEL._SY87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24297"/>
            <a:ext cx="2428892" cy="4447909"/>
          </a:xfrm>
          <a:prstGeom prst="rect">
            <a:avLst/>
          </a:prstGeom>
          <a:noFill/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7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ed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3600" dirty="0" smtClean="0"/>
              <a:t>E soprattutto:</a:t>
            </a:r>
          </a:p>
          <a:p>
            <a:pPr>
              <a:buNone/>
            </a:pPr>
            <a:endParaRPr lang="it-IT" sz="3600" dirty="0" smtClean="0"/>
          </a:p>
          <a:p>
            <a:pPr>
              <a:buNone/>
            </a:pPr>
            <a:r>
              <a:rPr lang="it-IT" sz="3600" dirty="0" smtClean="0"/>
              <a:t>	 ha causato la perdita di potere e di autonomia della politica!</a:t>
            </a:r>
          </a:p>
          <a:p>
            <a:pPr>
              <a:buNone/>
            </a:pPr>
            <a:endParaRPr lang="it-IT" sz="3600" dirty="0" smtClean="0"/>
          </a:p>
          <a:p>
            <a:pPr>
              <a:buNone/>
            </a:pPr>
            <a:r>
              <a:rPr lang="it-IT" sz="3600" dirty="0" smtClean="0"/>
              <a:t>Come?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17/02/2019</a:t>
            </a:r>
            <a:endParaRPr lang="it-IT"/>
          </a:p>
        </p:txBody>
      </p:sp>
      <p:pic>
        <p:nvPicPr>
          <p:cNvPr id="5" name="Picture 2" descr="C:\Users\pidocchietto\Downloads\AC-PRESIDEN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8" y="6021288"/>
            <a:ext cx="3051619" cy="6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</TotalTime>
  <Words>265</Words>
  <Application>Microsoft Office PowerPoint</Application>
  <PresentationFormat>Presentazione su schermo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Città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  <vt:lpstr>Politica ed economia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 ed economia</dc:title>
  <dc:creator>Santi Pietro e Paolo</dc:creator>
  <cp:lastModifiedBy>pidocchietto</cp:lastModifiedBy>
  <cp:revision>16</cp:revision>
  <dcterms:created xsi:type="dcterms:W3CDTF">2019-02-01T15:06:38Z</dcterms:created>
  <dcterms:modified xsi:type="dcterms:W3CDTF">2019-02-17T17:10:04Z</dcterms:modified>
</cp:coreProperties>
</file>